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8" r:id="rId3"/>
    <p:sldId id="1020" r:id="rId4"/>
    <p:sldId id="1044" r:id="rId5"/>
    <p:sldId id="1045" r:id="rId6"/>
    <p:sldId id="1042" r:id="rId7"/>
    <p:sldId id="104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中华传统文化经典研习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85588" y="819294"/>
            <a:ext cx="2235619" cy="526629"/>
            <a:chOff x="3790951" y="1718226"/>
            <a:chExt cx="2235619" cy="526629"/>
          </a:xfrm>
        </p:grpSpPr>
        <p:pic>
          <p:nvPicPr>
            <p:cNvPr id="3" name="如何做到情景交融.EPS" descr="id:214748899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790951" y="1727727"/>
              <a:ext cx="1368151" cy="51712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295006" y="1718226"/>
              <a:ext cx="1731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审题与立意</a:t>
              </a:r>
              <a:endParaRPr lang="zh-CN" altLang="en-US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9903" y="2535970"/>
            <a:ext cx="5427271" cy="532990"/>
            <a:chOff x="1968582" y="3328058"/>
            <a:chExt cx="8483437" cy="53299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1243"/>
            <a:ext cx="11485848" cy="4524315"/>
          </a:xfrm>
        </p:spPr>
        <p:txBody>
          <a:bodyPr/>
          <a:lstStyle/>
          <a:p>
            <a:pPr indent="6397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审题与立意，通俗地说，就是先了解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要我写什么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，然后确定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我要写什么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。动笔之前，要认真审题，全面分析，审慎思考，进而确立写作的中心。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一、审题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就是抓住关键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弄清题旨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审题包括两个方面：审材料，审要求。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审材料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首先要辨析材料中的核心概念。辨析阐释核心概念，首先要知晓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什么是什么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，为写作行动确立必要的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。其次，辨析概念，要从核心概念的来源、表现、本质和意义四个层面来追问探索，进而把具体分析进行到底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审要求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审读写作要求时要特别细致：看清对材料提出了哪些具体要求，分辨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不得脱离材料的内容及含意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综合上述材料的内容及含意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的区别。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新材料作文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要求全面理解阅读材料或提示语，在材料范围内自主确定角度、立意、文体、标题，不得套作或抄袭。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任务驱动型作文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要求特别具体，一定要明白具体的写作任务。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情境作文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必须要弄清楚具体的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审题三原则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整体性原则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：材料作文的审题要有全局意识，要从材料的整体着眼，不能纠缠局部的细节，否则很有可能出现偏题走题现象。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多向性原则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：一般来说，新材料作文中材料所蕴含的观点并不是唯一的，从不同的角度可以得到不同的结论，因此，要学会多角度审视材料。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筛选性原则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：因为我们从材料中获得的观点具有多样性，因此，在进入写作时对所得到的观点还要进行适当的筛选。筛选的原则：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服从材料的整体；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观点比较新颖；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自己有话可说。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4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审题策略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新材料作文的审题，主要是指对所供材料的本身内涵的挖掘，以及对材料之后附加的引导语的领会，和对相关写作要求的理解。审读材料时，应依据材料的不同类型特点，采取相应的审读策略。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1499"/>
              </p:ext>
            </p:extLst>
          </p:nvPr>
        </p:nvGraphicFramePr>
        <p:xfrm>
          <a:off x="343710" y="3001862"/>
          <a:ext cx="11502992" cy="3379464"/>
        </p:xfrm>
        <a:graphic>
          <a:graphicData uri="http://schemas.openxmlformats.org/drawingml/2006/table">
            <a:tbl>
              <a:tblPr firstRow="1" firstCol="1" bandRow="1"/>
              <a:tblGrid>
                <a:gridCol w="2943184">
                  <a:extLst>
                    <a:ext uri="{9D8B030D-6E8A-4147-A177-3AD203B41FA5}">
                      <a16:colId xmlns:a16="http://schemas.microsoft.com/office/drawing/2014/main" val="2352091315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1348686439"/>
                    </a:ext>
                  </a:extLst>
                </a:gridCol>
                <a:gridCol w="4743384">
                  <a:extLst>
                    <a:ext uri="{9D8B030D-6E8A-4147-A177-3AD203B41FA5}">
                      <a16:colId xmlns:a16="http://schemas.microsoft.com/office/drawing/2014/main" val="3361897505"/>
                    </a:ext>
                  </a:extLst>
                </a:gridCol>
              </a:tblGrid>
              <a:tr h="563244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材料类型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审题指导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4107816"/>
                  </a:ext>
                </a:extLst>
              </a:tr>
              <a:tr h="563244">
                <a:tc row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从材料内容的繁简看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单一材料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要着眼于对材料主旨内涵的提取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092967"/>
                  </a:ext>
                </a:extLst>
              </a:tr>
              <a:tr h="5632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多则材料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要注意厘清相互关系，求同存异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6829"/>
                  </a:ext>
                </a:extLst>
              </a:tr>
              <a:tr h="563244">
                <a:tc row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从材料主旨的表达看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含蓄类材料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如寓言类材料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要从喻旨或寓意入手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4535979"/>
                  </a:ext>
                </a:extLst>
              </a:tr>
              <a:tr h="5632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直观性材料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如新闻类材料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透过现象看本质，提炼出观点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970495"/>
                  </a:ext>
                </a:extLst>
              </a:tr>
              <a:tr h="5632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话题性材料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辨明话题的不同拓展方向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D7D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40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2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79904" y="827187"/>
            <a:ext cx="4995222" cy="532990"/>
            <a:chOff x="1968582" y="3328058"/>
            <a:chExt cx="8483437" cy="53299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二、立意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就是</a:t>
            </a:r>
            <a:r>
              <a:rPr lang="en-US" altLang="zh-CN" b="1" dirty="0">
                <a:solidFill>
                  <a:srgbClr val="F3892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立</a:t>
            </a:r>
            <a:r>
              <a:rPr lang="en-US" altLang="zh-CN" b="1" dirty="0">
                <a:solidFill>
                  <a:srgbClr val="F3892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在范围之内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基本的要求是要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在题目或给定材料的范围之内，否则就是离题、偏题。在此前提下，立意应当具体、明确，不能大而化之，泛泛而论。立意还应该体现独特性，总在文章中重复别人说滥了的观点，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不是自己的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，缺少思考，只能流于俗套。确定独特的立意，需要多角度思考问题，辩证地分析事理，并善于从人们熟视无睹的事物或习焉不察的现象中，开掘新的意义，从而形成独特见解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4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立意四标准。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立意要准确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切合题意：要准确把握材料的主要意思和要求，并在材料范围内立意，而不能只抓材料中的只言片语，以偏概全。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立意要新颖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有创意，见解新颖：要打破常规思维，选取新的切入点，写出让人眼前一亮的文章，不落俗套。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立意要高远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思想健康：文章格调要高尚，感情倾向要积极健康，而不是充满低级趣味。优雅的风度、高雅的情怀，反映在文章中就是高尚的文品。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立意要深刻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深刻：透过现象看本质，不能只抓表象，就事论事。要求学生有对生活敏锐的观察力，对材料深刻的发掘力，对生活内容高度的概括力。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8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821</Words>
  <Application>Microsoft Office PowerPoint</Application>
  <PresentationFormat>自定义</PresentationFormat>
  <Paragraphs>37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384</cp:revision>
  <dcterms:created xsi:type="dcterms:W3CDTF">2020-11-06T05:24:00Z</dcterms:created>
  <dcterms:modified xsi:type="dcterms:W3CDTF">2025-06-24T14:47:45Z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